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69" r:id="rId6"/>
    <p:sldId id="265" r:id="rId7"/>
    <p:sldId id="257" r:id="rId8"/>
    <p:sldId id="270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CB273-7E5E-9E2E-7DD1-17E78086DE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326D08-F463-9F3F-1AD9-2D0146E10E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67AE4-6CC2-03F8-64BE-A4D75EA4F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5A1D0-F97B-DDAD-B4B2-1974613DE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CD059-D78A-5AB6-32CC-CC4EC131C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35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90495-21AB-380F-1954-A754369A8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64CD20-0D05-4502-21A7-2BACACFC7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E96BB-3CFF-8131-CEA3-CA1B8DB9F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E83DB-C483-B731-38A4-EBBB9065B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0D381-F138-3442-9A14-A579BCB67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14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162D62-5CF3-4188-693C-16C9B98465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774E5E-712A-41B7-F543-630D706396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FCD52-28DE-D6BF-B9FD-7963BDD1C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C2ADF-D24E-F38C-95E2-9225ACD24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1F27C-A2C2-8046-0276-A0CB02786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06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12FD5-7BE8-A9DD-B1EC-96FCF38D7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0C7D4-68FC-6F25-103D-56CFC40CD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20270-F060-8BD4-71E4-B424816DC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6F84C-7049-C46B-571C-D09EDC474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E28D6-70C3-56E0-4B3B-A69BF1C1E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4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764C8-E884-2082-3B0C-85E0FE587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E82DC-9622-9E04-B5BE-3DB7982FC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2BB33-26D9-7FE2-CF64-8D2FC00A9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6EF76-2E27-3544-BD3D-8A1D14581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94BD9-A436-C879-399A-5E2A9C43E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20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877F8-2ED9-C85E-0B1B-DA3ADE79A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22FF9-85BB-CCA0-4BDD-450C288C04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EE7838-B718-9565-10B9-5DB85A869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994BC-279F-0F17-6718-D21AEE3C2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DDC1B-9D49-8ECD-1363-126C2AE89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3651B-D760-0596-CA55-5720FD5F3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669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FCB12-9875-6D3C-242A-76AA9A4BD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F0C19-7B9D-893C-183E-69F8760FA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081E91-9CCE-26B3-73C3-44D66FC898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082875-973D-D766-BF15-2D04BB133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F88A79-E475-302C-CBDE-0F9098314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697775-2DB6-F8CC-B8D2-3298F9A5F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9BE222-C664-0EA0-C13B-F023F9146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99907D-985F-9447-57A0-51E5BB513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740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D921F-2967-5382-B624-15A858A93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ED67E1-4F67-5AC5-A44D-0C066FA12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1DD0E-2FE0-E7D4-1AF5-40DCCA5D4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C63D4-1765-755B-4B71-C0D558942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3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584A5D-AC11-D505-B03C-02920A7BC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B12610-E7D0-4C07-2D9B-14229A6CB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5706C0-9A22-00A3-6B9D-4D8D39F1F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399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2CC2C-595A-37DC-B31A-567CCF235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34793F-A8EF-FAD8-B27E-551C0B922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843765-BD66-E0EE-C472-EC2B942D08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566E14-FEE1-6122-954E-87895BEAD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1E3C13-27C6-7E17-54A3-7E5096635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0BCEB5-CDD0-3D6A-C1EA-FC2BFC6E2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9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D12A3-7AB7-730E-EEF1-C86E3AD74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9D497A-625F-8716-6FFC-B20669E726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A63C28-0B56-8168-D90C-7527E883B9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0F3D56-3442-D05C-54E3-ED93DF2ED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C17DF4-4332-559F-0ECE-5477FB4B9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CCF24D-9DD8-8957-980C-084792F45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624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262241-3749-6AF5-433C-3D5EC59D7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2A52C-C5D3-4F52-C01C-8A3D7898FB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E53C26-9E75-8D35-6122-2DAF5E3161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C851A0-2D87-4CC0-8329-9FD8E8EC452B}" type="datetimeFigureOut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4A0034-8B7D-8799-C9B5-33D4A46194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F82FF-05FD-6257-8392-F17A76E804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EC912-CF8C-46FF-BC87-4196A0FF0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65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A0DDE86-99B5-CAAC-2A56-54B742400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45" y="0"/>
            <a:ext cx="7134226" cy="7134226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678CD7-D69B-5847-289C-5D0BD1F4AA88}"/>
              </a:ext>
            </a:extLst>
          </p:cNvPr>
          <p:cNvSpPr txBox="1"/>
          <p:nvPr/>
        </p:nvSpPr>
        <p:spPr>
          <a:xfrm>
            <a:off x="7479031" y="3429000"/>
            <a:ext cx="336042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Tenorite" panose="00000500000000000000" pitchFamily="2" charset="0"/>
              </a:rPr>
              <a:t>Network Analysis Final Project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33A96A-BDD1-85A9-C9F8-752366EA5702}"/>
              </a:ext>
            </a:extLst>
          </p:cNvPr>
          <p:cNvSpPr txBox="1"/>
          <p:nvPr/>
        </p:nvSpPr>
        <p:spPr>
          <a:xfrm>
            <a:off x="7479031" y="4632162"/>
            <a:ext cx="36347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Tenorite" panose="00000500000000000000" pitchFamily="2" charset="0"/>
              </a:rPr>
              <a:t>Oishiq Nandy</a:t>
            </a:r>
          </a:p>
          <a:p>
            <a:r>
              <a:rPr lang="en-US" dirty="0">
                <a:solidFill>
                  <a:schemeClr val="tx2"/>
                </a:solidFill>
                <a:latin typeface="Tenorite" panose="00000500000000000000" pitchFamily="2" charset="0"/>
              </a:rPr>
              <a:t>Meghna </a:t>
            </a:r>
            <a:r>
              <a:rPr lang="en-US" dirty="0" err="1">
                <a:solidFill>
                  <a:schemeClr val="tx2"/>
                </a:solidFill>
                <a:latin typeface="Tenorite" panose="00000500000000000000" pitchFamily="2" charset="0"/>
              </a:rPr>
              <a:t>Nayal</a:t>
            </a:r>
            <a:endParaRPr lang="en-US" dirty="0">
              <a:solidFill>
                <a:schemeClr val="tx2"/>
              </a:solidFill>
              <a:latin typeface="Tenorite" panose="00000500000000000000" pitchFamily="2" charset="0"/>
            </a:endParaRPr>
          </a:p>
          <a:p>
            <a:r>
              <a:rPr lang="en-US" dirty="0">
                <a:solidFill>
                  <a:schemeClr val="tx2"/>
                </a:solidFill>
                <a:latin typeface="Tenorite" panose="00000500000000000000" pitchFamily="2" charset="0"/>
              </a:rPr>
              <a:t>Yamini </a:t>
            </a:r>
            <a:r>
              <a:rPr lang="en-US" dirty="0" err="1">
                <a:solidFill>
                  <a:schemeClr val="tx2"/>
                </a:solidFill>
                <a:latin typeface="Tenorite" panose="00000500000000000000" pitchFamily="2" charset="0"/>
              </a:rPr>
              <a:t>Nayal</a:t>
            </a:r>
            <a:endParaRPr lang="en-US" dirty="0">
              <a:solidFill>
                <a:schemeClr val="tx2"/>
              </a:solidFill>
              <a:latin typeface="Tenorite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7549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A0DDE86-99B5-CAAC-2A56-54B7424007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45" y="0"/>
            <a:ext cx="7134226" cy="7134226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D678CD7-D69B-5847-289C-5D0BD1F4AA88}"/>
              </a:ext>
            </a:extLst>
          </p:cNvPr>
          <p:cNvSpPr txBox="1"/>
          <p:nvPr/>
        </p:nvSpPr>
        <p:spPr>
          <a:xfrm>
            <a:off x="7412356" y="4105275"/>
            <a:ext cx="33604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enorite" panose="00000500000000000000" pitchFamily="2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78898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D1C207-0C8E-4589-B15B-E2B667742036}"/>
              </a:ext>
            </a:extLst>
          </p:cNvPr>
          <p:cNvSpPr txBox="1"/>
          <p:nvPr/>
        </p:nvSpPr>
        <p:spPr>
          <a:xfrm>
            <a:off x="1085216" y="1799704"/>
            <a:ext cx="3715384" cy="6308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 dirty="0">
                <a:solidFill>
                  <a:schemeClr val="tx2"/>
                </a:solidFill>
                <a:latin typeface="Tenorite" panose="00000500000000000000" pitchFamily="2" charset="0"/>
                <a:ea typeface="+mj-ea"/>
                <a:cs typeface="+mj-cs"/>
              </a:rPr>
              <a:t>Epidemic Models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B00DAF-9EAA-EB6D-34B0-D77BBFC56951}"/>
              </a:ext>
            </a:extLst>
          </p:cNvPr>
          <p:cNvSpPr txBox="1"/>
          <p:nvPr/>
        </p:nvSpPr>
        <p:spPr>
          <a:xfrm>
            <a:off x="1085216" y="2735702"/>
            <a:ext cx="8258809" cy="1886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Tenorite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Answers questions about how to handle the spread of a disease.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Tenorite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Commonly used epidemic models: SIR, SEIR and SIRS.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  <a:latin typeface="Tenorite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Simulation on a closed knit community of 1000 people.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  <a:latin typeface="Tenorite" panose="00000500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42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E89C8C-56E1-48DA-B0BE-E2E125EA4873}"/>
              </a:ext>
            </a:extLst>
          </p:cNvPr>
          <p:cNvSpPr txBox="1"/>
          <p:nvPr/>
        </p:nvSpPr>
        <p:spPr>
          <a:xfrm>
            <a:off x="4758889" y="2463089"/>
            <a:ext cx="6578596" cy="21229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2"/>
                </a:solidFill>
                <a:effectLst/>
                <a:latin typeface="Tenorite" panose="00000500000000000000" pitchFamily="2" charset="0"/>
                <a:ea typeface="Calibri" panose="020F0502020204030204" pitchFamily="34" charset="0"/>
              </a:rPr>
              <a:t>We approached our epidemic with the help of the SEIR model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Alpha – Rate of contact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Beta – Rate of Transmission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Infection Period - 5 days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Stays immune forever after infection period is over.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4A2800-0849-9FE1-C9BA-09D00653FC18}"/>
              </a:ext>
            </a:extLst>
          </p:cNvPr>
          <p:cNvSpPr txBox="1"/>
          <p:nvPr/>
        </p:nvSpPr>
        <p:spPr>
          <a:xfrm>
            <a:off x="4501200" y="1687184"/>
            <a:ext cx="34387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Tenorite" panose="00000500000000000000" pitchFamily="2" charset="0"/>
              </a:rPr>
              <a:t>Simulation – SEIR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D35889D-B34C-DBE2-CFA3-666C9D979C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177" y="883784"/>
            <a:ext cx="3640948" cy="25369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882EDC-0144-FC81-958B-7756727D6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482" y="3419358"/>
            <a:ext cx="3599699" cy="258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457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7DF60B-573D-23B9-3DE5-4A75AFB2E413}"/>
              </a:ext>
            </a:extLst>
          </p:cNvPr>
          <p:cNvSpPr txBox="1"/>
          <p:nvPr/>
        </p:nvSpPr>
        <p:spPr>
          <a:xfrm>
            <a:off x="4534951" y="1689931"/>
            <a:ext cx="3332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Tenorite" panose="00000500000000000000" pitchFamily="2" charset="0"/>
              </a:rPr>
              <a:t>Simulation – SIRS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310030-7606-A506-03E1-6DA3050B31C5}"/>
              </a:ext>
            </a:extLst>
          </p:cNvPr>
          <p:cNvSpPr txBox="1"/>
          <p:nvPr/>
        </p:nvSpPr>
        <p:spPr>
          <a:xfrm>
            <a:off x="4739839" y="2596439"/>
            <a:ext cx="5945667" cy="1707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chemeClr val="tx2"/>
                </a:solidFill>
                <a:effectLst/>
                <a:latin typeface="Tenorite" panose="00000500000000000000" pitchFamily="2" charset="0"/>
                <a:ea typeface="Calibri" panose="020F0502020204030204" pitchFamily="34" charset="0"/>
              </a:rPr>
              <a:t>We now test immunity with the help of the SIRS model.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Infection Period - 5 days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Loss of Immunity – After 20 days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May or may not get the infection again.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1960D08-CBBB-D6BE-0722-509BAE48A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640" y="1033067"/>
            <a:ext cx="3422688" cy="238379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C6789F-BD00-50C1-F542-C0D927FA9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690" y="3552327"/>
            <a:ext cx="3471567" cy="248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968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77DF60B-573D-23B9-3DE5-4A75AFB2E413}"/>
                  </a:ext>
                </a:extLst>
              </p:cNvPr>
              <p:cNvSpPr txBox="1"/>
              <p:nvPr/>
            </p:nvSpPr>
            <p:spPr>
              <a:xfrm>
                <a:off x="1131896" y="1673131"/>
                <a:ext cx="6725687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b="1" dirty="0">
                    <a:solidFill>
                      <a:schemeClr val="tx2"/>
                    </a:solidFill>
                    <a:latin typeface="Tenorite" panose="00000500000000000000" pitchFamily="2" charset="0"/>
                  </a:rPr>
                  <a:t>Comparing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𝑹</m:t>
                        </m:r>
                      </m:e>
                      <m:sub>
                        <m:r>
                          <a:rPr lang="en-US" sz="3200" b="1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𝑶</m:t>
                        </m:r>
                      </m:sub>
                    </m:sSub>
                  </m:oMath>
                </a14:m>
                <a:r>
                  <a:rPr lang="en-US" sz="3200" b="1" dirty="0">
                    <a:solidFill>
                      <a:schemeClr val="tx2"/>
                    </a:solidFill>
                    <a:latin typeface="Tenorite" panose="00000500000000000000" pitchFamily="2" charset="0"/>
                  </a:rPr>
                  <a:t> in Different Situations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77DF60B-573D-23B9-3DE5-4A75AFB2E4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1896" y="1673131"/>
                <a:ext cx="6725687" cy="584775"/>
              </a:xfrm>
              <a:prstGeom prst="rect">
                <a:avLst/>
              </a:prstGeom>
              <a:blipFill>
                <a:blip r:embed="rId2"/>
                <a:stretch>
                  <a:fillRect l="-2264" t="-10638" r="-2075" b="-340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99310030-7606-A506-03E1-6DA3050B31C5}"/>
              </a:ext>
            </a:extLst>
          </p:cNvPr>
          <p:cNvSpPr txBox="1"/>
          <p:nvPr/>
        </p:nvSpPr>
        <p:spPr>
          <a:xfrm>
            <a:off x="1131896" y="2482139"/>
            <a:ext cx="9569415" cy="17074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chemeClr val="tx2"/>
                </a:solidFill>
                <a:effectLst/>
                <a:latin typeface="Tenorite" panose="00000500000000000000" pitchFamily="2" charset="0"/>
                <a:ea typeface="Calibri" panose="020F0502020204030204" pitchFamily="34" charset="0"/>
              </a:rPr>
              <a:t>R0 is a parameter describing the average number of new infections due to a sick individual</a:t>
            </a:r>
            <a:r>
              <a:rPr lang="en-IN" sz="1800" dirty="0">
                <a:solidFill>
                  <a:schemeClr val="tx2"/>
                </a:solidFill>
                <a:effectLst/>
                <a:latin typeface="Tenorite" panose="00000500000000000000" pitchFamily="2" charset="0"/>
                <a:ea typeface="Calibri" panose="020F050202020403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R0 in SEIR Model – 4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R0 in SIRS Model - 7.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The epidemic ceases to exist once R0 &lt; 1 .</a:t>
            </a:r>
          </a:p>
        </p:txBody>
      </p:sp>
    </p:spTree>
    <p:extLst>
      <p:ext uri="{BB962C8B-B14F-4D97-AF65-F5344CB8AC3E}">
        <p14:creationId xmlns:p14="http://schemas.microsoft.com/office/powerpoint/2010/main" val="121650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D792BE-694C-E956-610B-325E12B007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0" r="393" b="2"/>
          <a:stretch/>
        </p:blipFill>
        <p:spPr>
          <a:xfrm>
            <a:off x="621675" y="632419"/>
            <a:ext cx="5474323" cy="5607882"/>
          </a:xfrm>
          <a:prstGeom prst="rect">
            <a:avLst/>
          </a:prstGeom>
        </p:spPr>
      </p:pic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C2C3C1-0E2D-ACDE-5445-517960D9023F}"/>
              </a:ext>
            </a:extLst>
          </p:cNvPr>
          <p:cNvSpPr txBox="1"/>
          <p:nvPr/>
        </p:nvSpPr>
        <p:spPr>
          <a:xfrm>
            <a:off x="6717673" y="1502283"/>
            <a:ext cx="3340019" cy="9450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>
                <a:solidFill>
                  <a:schemeClr val="tx2"/>
                </a:solidFill>
                <a:latin typeface="Tenorite" pitchFamily="2" charset="0"/>
              </a:rPr>
              <a:t>Random Graph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74E63D-EE70-1C44-8F33-0602B02B5342}"/>
              </a:ext>
            </a:extLst>
          </p:cNvPr>
          <p:cNvSpPr txBox="1"/>
          <p:nvPr/>
        </p:nvSpPr>
        <p:spPr>
          <a:xfrm>
            <a:off x="6717673" y="2386710"/>
            <a:ext cx="4759952" cy="1707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We repeat the simulation again, but now on a random graph.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Edge Probability – 0.02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  <a:latin typeface="Tenorite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3918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6A5A31-B10A-4793-84D4-D785959AE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5201" y="623275"/>
            <a:ext cx="5141626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C2C3C1-0E2D-ACDE-5445-517960D9023F}"/>
              </a:ext>
            </a:extLst>
          </p:cNvPr>
          <p:cNvSpPr txBox="1"/>
          <p:nvPr/>
        </p:nvSpPr>
        <p:spPr>
          <a:xfrm>
            <a:off x="6717673" y="967060"/>
            <a:ext cx="3340019" cy="94507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dirty="0">
                <a:solidFill>
                  <a:schemeClr val="tx2"/>
                </a:solidFill>
                <a:latin typeface="Tenorite" pitchFamily="2" charset="0"/>
              </a:rPr>
              <a:t>Random Graph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74E63D-EE70-1C44-8F33-0602B02B5342}"/>
              </a:ext>
            </a:extLst>
          </p:cNvPr>
          <p:cNvSpPr txBox="1"/>
          <p:nvPr/>
        </p:nvSpPr>
        <p:spPr>
          <a:xfrm>
            <a:off x="6596038" y="1537159"/>
            <a:ext cx="4759952" cy="2953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The number of people exposed to virus keeps fluctuating.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Similarly, the number of people infected by the virus keeps fluctuating.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Once everyone has attained “herd immunity” the epidemic gets wiped out.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  <a:latin typeface="Tenorite" panose="000005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6D6F83-01D2-0ABE-21BC-68241310D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386" y="1189546"/>
            <a:ext cx="4450291" cy="447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970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745C3E-1922-E63A-5542-A0F930FC96DA}"/>
              </a:ext>
            </a:extLst>
          </p:cNvPr>
          <p:cNvSpPr txBox="1"/>
          <p:nvPr/>
        </p:nvSpPr>
        <p:spPr>
          <a:xfrm>
            <a:off x="1411605" y="1200150"/>
            <a:ext cx="4560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Tenorite" panose="00000500000000000000" pitchFamily="2" charset="0"/>
              </a:rPr>
              <a:t>Simulating a Concert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78497C-849A-15DD-94B0-85892EBFA33F}"/>
              </a:ext>
            </a:extLst>
          </p:cNvPr>
          <p:cNvSpPr txBox="1"/>
          <p:nvPr/>
        </p:nvSpPr>
        <p:spPr>
          <a:xfrm>
            <a:off x="1411605" y="1961322"/>
            <a:ext cx="77986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Assuming, there is a concert happening in our city and few of the attendees are infectious.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We visualize how the event accelerates the spread of virus.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2"/>
                </a:solidFill>
                <a:latin typeface="Tenorite" panose="00000500000000000000" pitchFamily="2" charset="0"/>
              </a:rPr>
              <a:t>Also visualize how long it takes for the community to recover from this event.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dirty="0">
              <a:solidFill>
                <a:schemeClr val="tx2"/>
              </a:solidFill>
              <a:latin typeface="Tenorite" panose="00000500000000000000" pitchFamily="2" charset="0"/>
            </a:endParaRPr>
          </a:p>
          <a:p>
            <a:endParaRPr lang="en-IN" dirty="0">
              <a:solidFill>
                <a:schemeClr val="tx2"/>
              </a:solidFill>
            </a:endParaRPr>
          </a:p>
          <a:p>
            <a:endParaRPr lang="en-IN" dirty="0">
              <a:solidFill>
                <a:schemeClr val="tx2"/>
              </a:solidFill>
            </a:endParaRPr>
          </a:p>
          <a:p>
            <a:endParaRPr lang="en-IN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8909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ight Triangle 29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745C3E-1922-E63A-5542-A0F930FC96DA}"/>
              </a:ext>
            </a:extLst>
          </p:cNvPr>
          <p:cNvSpPr txBox="1"/>
          <p:nvPr/>
        </p:nvSpPr>
        <p:spPr>
          <a:xfrm>
            <a:off x="1411605" y="1200150"/>
            <a:ext cx="4560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Tenorite" panose="00000500000000000000" pitchFamily="2" charset="0"/>
              </a:rPr>
              <a:t>Simulating a Concert</a:t>
            </a:r>
          </a:p>
        </p:txBody>
      </p:sp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DE4A27F7-D791-91D6-4B3B-6D374E353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1605" y="1888491"/>
            <a:ext cx="8276431" cy="331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263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fad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274</Words>
  <Application>Microsoft Office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Tenorite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Oishiq</dc:creator>
  <cp:lastModifiedBy>Meghna Nayal</cp:lastModifiedBy>
  <cp:revision>15</cp:revision>
  <dcterms:created xsi:type="dcterms:W3CDTF">2022-11-30T06:07:26Z</dcterms:created>
  <dcterms:modified xsi:type="dcterms:W3CDTF">2022-12-01T04:29:29Z</dcterms:modified>
</cp:coreProperties>
</file>

<file path=docProps/thumbnail.jpeg>
</file>